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328" r:id="rId4"/>
    <p:sldId id="327" r:id="rId5"/>
    <p:sldId id="259" r:id="rId6"/>
    <p:sldId id="261" r:id="rId7"/>
    <p:sldId id="286" r:id="rId8"/>
    <p:sldId id="287" r:id="rId9"/>
    <p:sldId id="263" r:id="rId10"/>
    <p:sldId id="325" r:id="rId11"/>
    <p:sldId id="326" r:id="rId12"/>
    <p:sldId id="264" r:id="rId13"/>
    <p:sldId id="265" r:id="rId14"/>
    <p:sldId id="288" r:id="rId15"/>
    <p:sldId id="289" r:id="rId16"/>
    <p:sldId id="290" r:id="rId17"/>
    <p:sldId id="291" r:id="rId18"/>
    <p:sldId id="292" r:id="rId19"/>
    <p:sldId id="315" r:id="rId20"/>
    <p:sldId id="316" r:id="rId21"/>
    <p:sldId id="317" r:id="rId22"/>
    <p:sldId id="318" r:id="rId23"/>
    <p:sldId id="320" r:id="rId24"/>
    <p:sldId id="350" r:id="rId25"/>
    <p:sldId id="319" r:id="rId26"/>
    <p:sldId id="351" r:id="rId27"/>
    <p:sldId id="358" r:id="rId28"/>
    <p:sldId id="359" r:id="rId29"/>
    <p:sldId id="360" r:id="rId30"/>
    <p:sldId id="361" r:id="rId31"/>
    <p:sldId id="354" r:id="rId32"/>
    <p:sldId id="355" r:id="rId33"/>
    <p:sldId id="356" r:id="rId34"/>
    <p:sldId id="357" r:id="rId35"/>
    <p:sldId id="352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aleway Thin" panose="020B0604020202020204" charset="0"/>
      <p:regular r:id="rId42"/>
    </p:embeddedFont>
    <p:embeddedFont>
      <p:font typeface="Satisfy" panose="02000000000000000000" pitchFamily="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83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344225"/>
            <a:ext cx="7433400" cy="11598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1600929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2000"/>
              <a:buNone/>
              <a:defRPr>
                <a:solidFill>
                  <a:srgbClr val="9283C0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00000" y="880900"/>
            <a:ext cx="4601400" cy="33876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marL="914400" lvl="1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marL="1371600" lvl="2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marL="1828800" lvl="3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●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marL="2286000" lvl="4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○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marL="2743200" lvl="5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■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marL="3200400" lvl="6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●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marL="3657600" lvl="7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○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marL="4114800" lvl="8" indent="-4572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600"/>
              <a:buFont typeface="Satisfy" panose="02000000000000000000"/>
              <a:buChar char="■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855300" y="4910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rPr>
              <a:t>“</a:t>
            </a:r>
            <a:endParaRPr sz="9600">
              <a:solidFill>
                <a:schemeClr val="lt1"/>
              </a:solidFill>
              <a:latin typeface="Satisfy" panose="02000000000000000000"/>
              <a:ea typeface="Satisfy" panose="02000000000000000000"/>
              <a:cs typeface="Satisfy" panose="02000000000000000000"/>
              <a:sym typeface="Satisfy" panose="02000000000000000000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defRPr/>
            </a:lvl1pPr>
            <a:lvl2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defRPr/>
            </a:lvl2pPr>
            <a:lvl3pPr marL="1371600" lvl="2" indent="-368300" rtl="0">
              <a:spcBef>
                <a:spcPts val="600"/>
              </a:spcBef>
              <a:spcAft>
                <a:spcPts val="0"/>
              </a:spcAft>
              <a:buSzPts val="2200"/>
              <a:defRPr/>
            </a:lvl3pPr>
            <a:lvl4pPr marL="1828800" lvl="3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23225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185438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547650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344225"/>
            <a:ext cx="7433400" cy="11598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1600929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2000"/>
              <a:buNone/>
              <a:defRPr>
                <a:solidFill>
                  <a:srgbClr val="9283C0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00000" y="880900"/>
            <a:ext cx="4601400" cy="33876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marL="914400" lvl="1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marL="1371600" lvl="2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marL="1828800" lvl="3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●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marL="2286000" lvl="4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○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marL="2743200" lvl="5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■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marL="3200400" lvl="6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●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marL="3657600" lvl="7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 panose="02000000000000000000"/>
              <a:buChar char="○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marL="4114800" lvl="8" indent="-4572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600"/>
              <a:buFont typeface="Satisfy" panose="02000000000000000000"/>
              <a:buChar char="■"/>
              <a:defRPr sz="3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855300" y="4910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rPr>
              <a:t>“</a:t>
            </a:r>
            <a:endParaRPr sz="9600">
              <a:solidFill>
                <a:schemeClr val="lt1"/>
              </a:solidFill>
              <a:latin typeface="Satisfy" panose="02000000000000000000"/>
              <a:ea typeface="Satisfy" panose="02000000000000000000"/>
              <a:cs typeface="Satisfy" panose="02000000000000000000"/>
              <a:sym typeface="Satisfy" panose="02000000000000000000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defRPr/>
            </a:lvl1pPr>
            <a:lvl2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defRPr/>
            </a:lvl2pPr>
            <a:lvl3pPr marL="1371600" lvl="2" indent="-368300" rtl="0">
              <a:spcBef>
                <a:spcPts val="600"/>
              </a:spcBef>
              <a:spcAft>
                <a:spcPts val="0"/>
              </a:spcAft>
              <a:buSzPts val="2200"/>
              <a:defRPr/>
            </a:lvl3pPr>
            <a:lvl4pPr marL="1828800" lvl="3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23225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185438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547650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683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683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dirty="0"/>
              <a:t>Projet power BI</a:t>
            </a:r>
            <a:br>
              <a:rPr lang="fr-FR" altLang="en-GB" dirty="0"/>
            </a:br>
            <a:r>
              <a:rPr lang="fr-FR" altLang="en-GB" dirty="0"/>
              <a:t> </a:t>
            </a:r>
            <a:r>
              <a:rPr lang="fr-FR" altLang="en-GB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Etat d'avancement</a:t>
            </a:r>
            <a:br>
              <a:rPr lang="fr-FR" altLang="en-GB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altLang="en-GB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fr-FR" altLang="en-GB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Haddadi Anass</a:t>
            </a:r>
            <a:r>
              <a:rPr lang="fr-FR" altLang="en-GB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altLang="en-GB" dirty="0"/>
              <a:t> </a:t>
            </a:r>
            <a:br>
              <a:rPr lang="fr-FR" altLang="en-GB" dirty="0"/>
            </a:br>
            <a:endParaRPr lang="fr-FR" altLang="en-GB" dirty="0"/>
          </a:p>
        </p:txBody>
      </p:sp>
      <p:sp>
        <p:nvSpPr>
          <p:cNvPr id="2" name="Zone de texte 1"/>
          <p:cNvSpPr txBox="1"/>
          <p:nvPr/>
        </p:nvSpPr>
        <p:spPr>
          <a:xfrm>
            <a:off x="5454650" y="3517900"/>
            <a:ext cx="34537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Réalisé par:</a:t>
            </a:r>
          </a:p>
          <a:p>
            <a:r>
              <a:rPr lang="fr-FR" altLang="en-US"/>
              <a:t>                  El Arrassi Asmae</a:t>
            </a:r>
          </a:p>
          <a:p>
            <a:r>
              <a:rPr lang="fr-FR" altLang="en-US"/>
              <a:t>                  Fatima Zahrae Charjane</a:t>
            </a:r>
          </a:p>
          <a:p>
            <a:r>
              <a:rPr lang="fr-FR" altLang="en-US"/>
              <a:t>                  Akkad Zakariae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845" y="2864485"/>
            <a:ext cx="1606550" cy="741160"/>
          </a:xfrm>
        </p:spPr>
        <p:txBody>
          <a:bodyPr/>
          <a:lstStyle/>
          <a:p>
            <a:r>
              <a:rPr lang="fr-FR" altLang="en-US" dirty="0"/>
              <a:t>On supprime les colonnes</a:t>
            </a:r>
            <a:br>
              <a:rPr lang="fr-FR" altLang="en-US" dirty="0"/>
            </a:br>
            <a:r>
              <a:rPr lang="fr-FR" altLang="en-US" dirty="0"/>
              <a:t> PMID , AB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pic>
        <p:nvPicPr>
          <p:cNvPr id="6" name="Image 5" descr="Capture d’écran (51)"/>
          <p:cNvPicPr>
            <a:picLocks noChangeAspect="1"/>
          </p:cNvPicPr>
          <p:nvPr/>
        </p:nvPicPr>
        <p:blipFill>
          <a:blip r:embed="rId2"/>
          <a:srcRect l="11831" t="17778" r="52134" b="8070"/>
          <a:stretch>
            <a:fillRect/>
          </a:stretch>
        </p:blipFill>
        <p:spPr>
          <a:xfrm>
            <a:off x="3300730" y="135255"/>
            <a:ext cx="5494655" cy="49320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Création du tableau Author Séparé 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822960" y="1506220"/>
            <a:ext cx="7849870" cy="3314065"/>
          </a:xfrm>
        </p:spPr>
        <p:txBody>
          <a:bodyPr/>
          <a:lstStyle/>
          <a:p>
            <a:r>
              <a:rPr lang="fr-FR" altLang="en-US" sz="2400" dirty="0"/>
              <a:t>- d’après le fichier pubmed.txt on doit extraire tout les auteurs</a:t>
            </a:r>
          </a:p>
          <a:p>
            <a:r>
              <a:rPr lang="fr-FR" altLang="en-US" sz="2400" dirty="0"/>
              <a:t>-on doit Extraire toutes les occurrences de PMID-FAU-AU-AD. </a:t>
            </a:r>
          </a:p>
          <a:p>
            <a:endParaRPr lang="fr-FR" altLang="en-US" dirty="0"/>
          </a:p>
        </p:txBody>
      </p:sp>
      <p:sp>
        <p:nvSpPr>
          <p:cNvPr id="337" name="Google Shape;337;p38"/>
          <p:cNvSpPr/>
          <p:nvPr/>
        </p:nvSpPr>
        <p:spPr>
          <a:xfrm>
            <a:off x="368456" y="67277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1325835" y="83668"/>
            <a:ext cx="3286500" cy="9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fichier Avec juste </a:t>
            </a: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pic>
        <p:nvPicPr>
          <p:cNvPr id="2" name="Image 1" descr="Capture d’écran (30)"/>
          <p:cNvPicPr>
            <a:picLocks noChangeAspect="1"/>
          </p:cNvPicPr>
          <p:nvPr/>
        </p:nvPicPr>
        <p:blipFill>
          <a:blip r:embed="rId3"/>
          <a:srcRect t="11571" r="50208" b="23430"/>
          <a:stretch>
            <a:fillRect/>
          </a:stretch>
        </p:blipFill>
        <p:spPr>
          <a:xfrm>
            <a:off x="734060" y="259080"/>
            <a:ext cx="7670698" cy="460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" y="1430020"/>
            <a:ext cx="2663825" cy="396240"/>
          </a:xfrm>
        </p:spPr>
        <p:txBody>
          <a:bodyPr/>
          <a:lstStyle/>
          <a:p>
            <a:r>
              <a:rPr lang="fr-FR" altLang="en-US" dirty="0"/>
              <a:t>Problème Tableau </a:t>
            </a:r>
            <a:r>
              <a:rPr lang="fr-FR" altLang="en-US" dirty="0" err="1"/>
              <a:t>Author</a:t>
            </a:r>
            <a:endParaRPr lang="fr-FR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pic>
        <p:nvPicPr>
          <p:cNvPr id="5" name="Image 4" descr="Capture d’écran (29)"/>
          <p:cNvPicPr>
            <a:picLocks noChangeAspect="1"/>
          </p:cNvPicPr>
          <p:nvPr/>
        </p:nvPicPr>
        <p:blipFill>
          <a:blip r:embed="rId2"/>
          <a:srcRect l="37601" t="2581" r="5669" b="8451"/>
          <a:stretch>
            <a:fillRect/>
          </a:stretch>
        </p:blipFill>
        <p:spPr>
          <a:xfrm>
            <a:off x="3246755" y="54610"/>
            <a:ext cx="5706110" cy="50336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Nettoyer </a:t>
            </a:r>
            <a:r>
              <a:rPr lang="fr-FR" altLang="en-US" dirty="0" err="1"/>
              <a:t>Author</a:t>
            </a:r>
            <a:r>
              <a:rPr lang="fr-FR" altLang="en-US" dirty="0"/>
              <a:t> Data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5345" y="1232535"/>
            <a:ext cx="6109970" cy="1618615"/>
          </a:xfrm>
        </p:spPr>
        <p:txBody>
          <a:bodyPr/>
          <a:lstStyle/>
          <a:p>
            <a:pPr marL="101600" indent="0">
              <a:buNone/>
            </a:pPr>
            <a:r>
              <a:rPr lang="fr-FR" altLang="en-US" dirty="0"/>
              <a:t>-On remarque qu'il y a un PMID suivie par tout les auteurs de l'articles </a:t>
            </a:r>
          </a:p>
          <a:p>
            <a:pPr marL="101600" indent="0">
              <a:buNone/>
            </a:pPr>
            <a:r>
              <a:rPr lang="fr-FR" altLang="en-US" dirty="0"/>
              <a:t>-Parfois  les informations AU ,FAU,AD sont nulles/inexistantes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5" name="Titre 1"/>
          <p:cNvSpPr/>
          <p:nvPr/>
        </p:nvSpPr>
        <p:spPr>
          <a:xfrm>
            <a:off x="727030" y="2850855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r>
              <a:rPr lang="fr-FR" altLang="en-US"/>
              <a:t>Solution </a:t>
            </a:r>
          </a:p>
        </p:txBody>
      </p:sp>
      <p:sp>
        <p:nvSpPr>
          <p:cNvPr id="7" name="Espace réservé du texte 2"/>
          <p:cNvSpPr/>
          <p:nvPr/>
        </p:nvSpPr>
        <p:spPr>
          <a:xfrm>
            <a:off x="855345" y="3054985"/>
            <a:ext cx="6109970" cy="16186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101600" indent="0">
              <a:buNone/>
            </a:pPr>
            <a:endParaRPr lang="fr-FR" altLang="en-US" dirty="0"/>
          </a:p>
          <a:p>
            <a:pPr marL="101600" indent="0">
              <a:buNone/>
            </a:pPr>
            <a:r>
              <a:rPr lang="fr-FR" altLang="en-US" dirty="0"/>
              <a:t>-A chaque auteur on ajoute le </a:t>
            </a:r>
            <a:r>
              <a:rPr lang="fr-FR" altLang="en-US" dirty="0" err="1"/>
              <a:t>pmid</a:t>
            </a:r>
            <a:r>
              <a:rPr lang="fr-FR" altLang="en-US" dirty="0"/>
              <a:t> de l'article</a:t>
            </a:r>
          </a:p>
          <a:p>
            <a:pPr marL="101600" indent="0">
              <a:buNone/>
            </a:pPr>
            <a:r>
              <a:rPr lang="fr-FR" altLang="en-US" dirty="0"/>
              <a:t>-remplacer les données manquantes par </a:t>
            </a:r>
            <a:r>
              <a:rPr lang="fr-FR" altLang="en-US" dirty="0" err="1"/>
              <a:t>null</a:t>
            </a:r>
            <a:endParaRPr lang="fr-FR" altLang="en-US" dirty="0"/>
          </a:p>
          <a:p>
            <a:pPr marL="101600" indent="0">
              <a:buNone/>
            </a:pPr>
            <a:r>
              <a:rPr lang="fr-FR" altLang="en-US" dirty="0"/>
              <a:t>pour garder l’ordre PMID,FAU,AU,AD </a:t>
            </a:r>
          </a:p>
        </p:txBody>
      </p:sp>
      <p:sp>
        <p:nvSpPr>
          <p:cNvPr id="337" name="Google Shape;337;p38"/>
          <p:cNvSpPr/>
          <p:nvPr/>
        </p:nvSpPr>
        <p:spPr>
          <a:xfrm>
            <a:off x="463071" y="66515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307175" y="264432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  <p:pic>
        <p:nvPicPr>
          <p:cNvPr id="5" name="Image 4" descr="Capture d’écran (31)"/>
          <p:cNvPicPr>
            <a:picLocks noChangeAspect="1"/>
          </p:cNvPicPr>
          <p:nvPr/>
        </p:nvPicPr>
        <p:blipFill>
          <a:blip r:embed="rId2"/>
          <a:srcRect t="11437" r="50612" b="6532"/>
          <a:stretch>
            <a:fillRect/>
          </a:stretch>
        </p:blipFill>
        <p:spPr>
          <a:xfrm>
            <a:off x="467995" y="0"/>
            <a:ext cx="7517006" cy="5076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pic>
        <p:nvPicPr>
          <p:cNvPr id="5" name="Image 4" descr="Capture d’écran (32)"/>
          <p:cNvPicPr>
            <a:picLocks noChangeAspect="1"/>
          </p:cNvPicPr>
          <p:nvPr/>
        </p:nvPicPr>
        <p:blipFill>
          <a:blip r:embed="rId2"/>
          <a:srcRect t="9024" r="50461" b="8676"/>
          <a:stretch>
            <a:fillRect/>
          </a:stretch>
        </p:blipFill>
        <p:spPr>
          <a:xfrm>
            <a:off x="499745" y="99060"/>
            <a:ext cx="8037195" cy="49682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2305" y="2894965"/>
            <a:ext cx="2108835" cy="396240"/>
          </a:xfrm>
        </p:spPr>
        <p:txBody>
          <a:bodyPr/>
          <a:lstStyle/>
          <a:p>
            <a:r>
              <a:rPr lang="fr-FR" altLang="en-US" dirty="0"/>
              <a:t>Le fichier Maintenant est bien structuré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pic>
        <p:nvPicPr>
          <p:cNvPr id="5" name="Image 4" descr="Capture d’écran (33)"/>
          <p:cNvPicPr>
            <a:picLocks noChangeAspect="1"/>
          </p:cNvPicPr>
          <p:nvPr/>
        </p:nvPicPr>
        <p:blipFill>
          <a:blip r:embed="rId2"/>
          <a:srcRect l="37677" t="1672" r="5360" b="7531"/>
          <a:stretch>
            <a:fillRect/>
          </a:stretch>
        </p:blipFill>
        <p:spPr>
          <a:xfrm>
            <a:off x="2682240" y="6350"/>
            <a:ext cx="6353810" cy="51371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6880" y="2479675"/>
            <a:ext cx="2884170" cy="396240"/>
          </a:xfrm>
        </p:spPr>
        <p:txBody>
          <a:bodyPr/>
          <a:lstStyle/>
          <a:p>
            <a:r>
              <a:rPr lang="fr-FR" altLang="en-US"/>
              <a:t>Voici à quoi ressemble la table author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pic>
        <p:nvPicPr>
          <p:cNvPr id="5" name="Image 4" descr="Capture d’écran (34)"/>
          <p:cNvPicPr>
            <a:picLocks noChangeAspect="1"/>
          </p:cNvPicPr>
          <p:nvPr/>
        </p:nvPicPr>
        <p:blipFill>
          <a:blip r:embed="rId2"/>
          <a:srcRect l="11749" t="16532" r="62418" b="4074"/>
          <a:stretch>
            <a:fillRect/>
          </a:stretch>
        </p:blipFill>
        <p:spPr>
          <a:xfrm>
            <a:off x="3745230" y="635"/>
            <a:ext cx="5055235" cy="5020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20" y="2519045"/>
            <a:ext cx="1895475" cy="2154606"/>
          </a:xfrm>
        </p:spPr>
        <p:txBody>
          <a:bodyPr/>
          <a:lstStyle/>
          <a:p>
            <a:r>
              <a:rPr lang="fr-FR" altLang="en-US" dirty="0"/>
              <a:t>On délimite par | puis par la dernière occurrence de ‘,’ dans 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pic>
        <p:nvPicPr>
          <p:cNvPr id="5" name="Image 4" descr="Capture d’écran (35)"/>
          <p:cNvPicPr>
            <a:picLocks noChangeAspect="1"/>
          </p:cNvPicPr>
          <p:nvPr/>
        </p:nvPicPr>
        <p:blipFill>
          <a:blip r:embed="rId2"/>
          <a:srcRect l="12052" t="16498" r="31067" b="5118"/>
          <a:stretch>
            <a:fillRect/>
          </a:stretch>
        </p:blipFill>
        <p:spPr>
          <a:xfrm>
            <a:off x="2589530" y="0"/>
            <a:ext cx="6502060" cy="5040000"/>
          </a:xfrm>
          <a:prstGeom prst="rect">
            <a:avLst/>
          </a:prstGeom>
        </p:spPr>
      </p:pic>
      <p:grpSp>
        <p:nvGrpSpPr>
          <p:cNvPr id="788" name="Google Shape;788;p39"/>
          <p:cNvGrpSpPr/>
          <p:nvPr/>
        </p:nvGrpSpPr>
        <p:grpSpPr>
          <a:xfrm>
            <a:off x="1175268" y="1155198"/>
            <a:ext cx="373053" cy="445791"/>
            <a:chOff x="8095060" y="5664590"/>
            <a:chExt cx="497404" cy="594389"/>
          </a:xfrm>
        </p:grpSpPr>
        <p:grpSp>
          <p:nvGrpSpPr>
            <p:cNvPr id="789" name="Google Shape;789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93" name="Google Shape;793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794" name="Google Shape;794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97" name="Google Shape;797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798" name="Google Shape;798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01" name="Google Shape;801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02" name="Google Shape;802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786720" y="140975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dirty="0"/>
              <a:t>Qualité des données</a:t>
            </a:r>
          </a:p>
        </p:txBody>
      </p:sp>
      <p:sp>
        <p:nvSpPr>
          <p:cNvPr id="87" name="Google Shape;87;p16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8780" y="4123690"/>
            <a:ext cx="3933825" cy="396240"/>
          </a:xfrm>
        </p:spPr>
        <p:txBody>
          <a:bodyPr/>
          <a:lstStyle/>
          <a:p>
            <a:br>
              <a:rPr lang="fr-FR" altLang="en-US" dirty="0"/>
            </a:br>
            <a:r>
              <a:rPr lang="fr-FR" altLang="en-US" dirty="0"/>
              <a:t>On a P.R. China contient un point dans le pays ce qui empêche l'utilisation du point comme délimiteur .</a:t>
            </a:r>
            <a:br>
              <a:rPr lang="fr-FR" altLang="en-US" dirty="0"/>
            </a:br>
            <a:r>
              <a:rPr lang="fr-FR" altLang="en-US" dirty="0"/>
              <a:t>On remplace toutes les occurrences de P.R. China Par China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  <p:pic>
        <p:nvPicPr>
          <p:cNvPr id="5" name="Image 4" descr="Capture d’écran (37)"/>
          <p:cNvPicPr>
            <a:picLocks noChangeAspect="1"/>
          </p:cNvPicPr>
          <p:nvPr/>
        </p:nvPicPr>
        <p:blipFill>
          <a:blip r:embed="rId2"/>
          <a:srcRect l="26862" t="30505" r="26850" b="34321"/>
          <a:stretch>
            <a:fillRect/>
          </a:stretch>
        </p:blipFill>
        <p:spPr>
          <a:xfrm>
            <a:off x="4230370" y="1155700"/>
            <a:ext cx="5558658" cy="2376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95" y="3188335"/>
            <a:ext cx="2975610" cy="396240"/>
          </a:xfrm>
        </p:spPr>
        <p:txBody>
          <a:bodyPr/>
          <a:lstStyle/>
          <a:p>
            <a:r>
              <a:rPr lang="fr-FR" altLang="en-US"/>
              <a:t>On délimite par un point</a:t>
            </a:r>
            <a:br>
              <a:rPr lang="fr-FR" altLang="en-US"/>
            </a:br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  <p:pic>
        <p:nvPicPr>
          <p:cNvPr id="5" name="Image 4" descr="Capture d’écran (40)"/>
          <p:cNvPicPr>
            <a:picLocks noChangeAspect="1"/>
          </p:cNvPicPr>
          <p:nvPr/>
        </p:nvPicPr>
        <p:blipFill>
          <a:blip r:embed="rId2"/>
          <a:srcRect l="45398" t="17576" r="19918" b="6487"/>
          <a:stretch>
            <a:fillRect/>
          </a:stretch>
        </p:blipFill>
        <p:spPr>
          <a:xfrm>
            <a:off x="3744595" y="106045"/>
            <a:ext cx="5023485" cy="4932045"/>
          </a:xfrm>
          <a:prstGeom prst="rect">
            <a:avLst/>
          </a:prstGeom>
        </p:spPr>
      </p:pic>
      <p:grpSp>
        <p:nvGrpSpPr>
          <p:cNvPr id="788" name="Google Shape;788;p39"/>
          <p:cNvGrpSpPr/>
          <p:nvPr/>
        </p:nvGrpSpPr>
        <p:grpSpPr>
          <a:xfrm>
            <a:off x="1530233" y="1239018"/>
            <a:ext cx="373053" cy="445791"/>
            <a:chOff x="8095060" y="5664590"/>
            <a:chExt cx="497404" cy="594389"/>
          </a:xfrm>
        </p:grpSpPr>
        <p:grpSp>
          <p:nvGrpSpPr>
            <p:cNvPr id="789" name="Google Shape;789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93" name="Google Shape;793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794" name="Google Shape;794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97" name="Google Shape;797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798" name="Google Shape;798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01" name="Google Shape;801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02" name="Google Shape;802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 panose="020F0502020204030204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9180" y="792820"/>
            <a:ext cx="6110100" cy="396300"/>
          </a:xfrm>
        </p:spPr>
        <p:txBody>
          <a:bodyPr/>
          <a:lstStyle/>
          <a:p>
            <a:r>
              <a:rPr lang="fr-FR" altLang="en-US"/>
              <a:t>Modélisation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  <p:pic>
        <p:nvPicPr>
          <p:cNvPr id="5" name="Image 4" descr="Capture d’écran (53)"/>
          <p:cNvPicPr>
            <a:picLocks noChangeAspect="1"/>
          </p:cNvPicPr>
          <p:nvPr/>
        </p:nvPicPr>
        <p:blipFill>
          <a:blip r:embed="rId2"/>
          <a:srcRect l="4672" t="21796" r="37740" b="19259"/>
          <a:stretch>
            <a:fillRect/>
          </a:stretch>
        </p:blipFill>
        <p:spPr>
          <a:xfrm>
            <a:off x="412750" y="1232535"/>
            <a:ext cx="6995160" cy="3851910"/>
          </a:xfrm>
          <a:prstGeom prst="rect">
            <a:avLst/>
          </a:prstGeom>
        </p:spPr>
      </p:pic>
      <p:grpSp>
        <p:nvGrpSpPr>
          <p:cNvPr id="696" name="Google Shape;696;p39"/>
          <p:cNvGrpSpPr/>
          <p:nvPr/>
        </p:nvGrpSpPr>
        <p:grpSpPr>
          <a:xfrm>
            <a:off x="696134" y="596261"/>
            <a:ext cx="445578" cy="445773"/>
            <a:chOff x="557511" y="3214925"/>
            <a:chExt cx="719836" cy="720150"/>
          </a:xfrm>
        </p:grpSpPr>
        <p:sp>
          <p:nvSpPr>
            <p:cNvPr id="697" name="Google Shape;697;p3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805" y="4671060"/>
            <a:ext cx="2352040" cy="396240"/>
          </a:xfrm>
        </p:spPr>
        <p:txBody>
          <a:bodyPr/>
          <a:lstStyle/>
          <a:p>
            <a:r>
              <a:rPr lang="fr-FR" altLang="en-US"/>
              <a:t>On ajoute une table qui contient FAU et PMID et on ajoute une colonne qui compte le nombre d'article réalisé par un auteur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 lang="en-GB"/>
          </a:p>
        </p:txBody>
      </p:sp>
      <p:pic>
        <p:nvPicPr>
          <p:cNvPr id="5" name="Image 4" descr="Capture d’écran (65)"/>
          <p:cNvPicPr>
            <a:picLocks noChangeAspect="1"/>
          </p:cNvPicPr>
          <p:nvPr/>
        </p:nvPicPr>
        <p:blipFill>
          <a:blip r:embed="rId2"/>
          <a:srcRect l="12020" t="17329" r="63699" b="7127"/>
          <a:stretch>
            <a:fillRect/>
          </a:stretch>
        </p:blipFill>
        <p:spPr>
          <a:xfrm>
            <a:off x="2995930" y="0"/>
            <a:ext cx="6147435" cy="5076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8780" y="2982595"/>
            <a:ext cx="2313247" cy="396240"/>
          </a:xfrm>
        </p:spPr>
        <p:txBody>
          <a:bodyPr/>
          <a:lstStyle/>
          <a:p>
            <a:r>
              <a:rPr lang="fr-FR" altLang="en-US" dirty="0"/>
              <a:t>On peut savoir la distribution des </a:t>
            </a:r>
            <a:r>
              <a:rPr lang="fr-FR" altLang="en-US" dirty="0" err="1"/>
              <a:t>authors</a:t>
            </a:r>
            <a:r>
              <a:rPr lang="fr-FR" altLang="en-US" dirty="0"/>
              <a:t> dans le monde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 lang="en-GB"/>
          </a:p>
        </p:txBody>
      </p:sp>
      <p:pic>
        <p:nvPicPr>
          <p:cNvPr id="5" name="Image 4" descr="Capture d’écran (44)"/>
          <p:cNvPicPr>
            <a:picLocks noChangeAspect="1"/>
          </p:cNvPicPr>
          <p:nvPr/>
        </p:nvPicPr>
        <p:blipFill>
          <a:blip r:embed="rId2"/>
          <a:srcRect l="3205" t="19181" r="46970" b="26981"/>
          <a:stretch>
            <a:fillRect/>
          </a:stretch>
        </p:blipFill>
        <p:spPr>
          <a:xfrm>
            <a:off x="3101975" y="918210"/>
            <a:ext cx="6041872" cy="3672000"/>
          </a:xfrm>
          <a:prstGeom prst="rect">
            <a:avLst/>
          </a:prstGeom>
        </p:spPr>
      </p:pic>
      <p:sp>
        <p:nvSpPr>
          <p:cNvPr id="372" name="Google Shape;372;p38"/>
          <p:cNvSpPr/>
          <p:nvPr/>
        </p:nvSpPr>
        <p:spPr>
          <a:xfrm>
            <a:off x="1301152" y="86516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70" y="3848735"/>
            <a:ext cx="1812925" cy="396240"/>
          </a:xfrm>
        </p:spPr>
        <p:txBody>
          <a:bodyPr/>
          <a:lstStyle/>
          <a:p>
            <a:r>
              <a:rPr lang="fr-FR" altLang="en-US"/>
              <a:t>Diagramme qui représente le nombre d'article réalisé par un auteur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5" name="Cylindre 4"/>
          <p:cNvSpPr/>
          <p:nvPr/>
        </p:nvSpPr>
        <p:spPr>
          <a:xfrm>
            <a:off x="820420" y="528320"/>
            <a:ext cx="289560" cy="487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6" name="Image 5" descr="Capture d’écran (62)"/>
          <p:cNvPicPr>
            <a:picLocks noChangeAspect="1"/>
          </p:cNvPicPr>
          <p:nvPr/>
        </p:nvPicPr>
        <p:blipFill>
          <a:blip r:embed="rId2"/>
          <a:srcRect l="7405" t="18676" r="46982" b="26891"/>
          <a:stretch>
            <a:fillRect/>
          </a:stretch>
        </p:blipFill>
        <p:spPr>
          <a:xfrm>
            <a:off x="2067560" y="84455"/>
            <a:ext cx="6971751" cy="4680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70" y="3848735"/>
            <a:ext cx="1812925" cy="396240"/>
          </a:xfrm>
        </p:spPr>
        <p:txBody>
          <a:bodyPr/>
          <a:lstStyle/>
          <a:p>
            <a:r>
              <a:rPr lang="fr-FR" altLang="en-US" dirty="0"/>
              <a:t>Diagramme qui représente le nombre d'article réalisé par pays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  <p:sp>
        <p:nvSpPr>
          <p:cNvPr id="5" name="Cylindre 4"/>
          <p:cNvSpPr/>
          <p:nvPr/>
        </p:nvSpPr>
        <p:spPr>
          <a:xfrm>
            <a:off x="820420" y="528320"/>
            <a:ext cx="289560" cy="487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61ACC61-388E-4C61-8DBC-3C7537AA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11" y="705080"/>
            <a:ext cx="6941473" cy="37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94776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70" y="3848734"/>
            <a:ext cx="1812925" cy="766445"/>
          </a:xfrm>
        </p:spPr>
        <p:txBody>
          <a:bodyPr/>
          <a:lstStyle/>
          <a:p>
            <a:r>
              <a:rPr lang="fr-FR" altLang="en-US" dirty="0"/>
              <a:t>Diagramme qui représente le Journal ou Livre qui a publié le plus d’article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  <p:sp>
        <p:nvSpPr>
          <p:cNvPr id="5" name="Cylindre 4"/>
          <p:cNvSpPr/>
          <p:nvPr/>
        </p:nvSpPr>
        <p:spPr>
          <a:xfrm>
            <a:off x="820420" y="528320"/>
            <a:ext cx="289560" cy="487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54A661-4292-4574-AA94-662E7F20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50" y="528320"/>
            <a:ext cx="6871534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456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70" y="3848734"/>
            <a:ext cx="1812925" cy="766445"/>
          </a:xfrm>
        </p:spPr>
        <p:txBody>
          <a:bodyPr/>
          <a:lstStyle/>
          <a:p>
            <a:r>
              <a:rPr lang="fr-FR" altLang="en-US" dirty="0"/>
              <a:t>Diagramme qui représente le nombre d’article publié par mois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sp>
        <p:nvSpPr>
          <p:cNvPr id="5" name="Cylindre 4"/>
          <p:cNvSpPr/>
          <p:nvPr/>
        </p:nvSpPr>
        <p:spPr>
          <a:xfrm>
            <a:off x="820420" y="528320"/>
            <a:ext cx="289560" cy="487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251069-BB16-4869-BC55-6C888426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82" y="1015365"/>
            <a:ext cx="511563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57469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70" y="3848734"/>
            <a:ext cx="1812925" cy="766445"/>
          </a:xfrm>
        </p:spPr>
        <p:txBody>
          <a:bodyPr/>
          <a:lstStyle/>
          <a:p>
            <a:r>
              <a:rPr lang="fr-FR" altLang="en-US" dirty="0"/>
              <a:t>Diagramme qui représente chaque pays et le nombre de ses auteurs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 lang="en-GB"/>
          </a:p>
        </p:txBody>
      </p:sp>
      <p:sp>
        <p:nvSpPr>
          <p:cNvPr id="5" name="Cylindre 4"/>
          <p:cNvSpPr/>
          <p:nvPr/>
        </p:nvSpPr>
        <p:spPr>
          <a:xfrm>
            <a:off x="820420" y="528320"/>
            <a:ext cx="289560" cy="487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E6F9A0E6-1077-49ED-A6B1-9A82E4A5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62" y="1015365"/>
            <a:ext cx="596348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545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sp>
        <p:nvSpPr>
          <p:cNvPr id="314" name="Google Shape;314;p38"/>
          <p:cNvSpPr/>
          <p:nvPr/>
        </p:nvSpPr>
        <p:spPr>
          <a:xfrm>
            <a:off x="403322" y="333445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/>
          <p:cNvSpPr txBox="1"/>
          <p:nvPr/>
        </p:nvSpPr>
        <p:spPr>
          <a:xfrm>
            <a:off x="945572" y="441867"/>
            <a:ext cx="151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L'exactitude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45573" y="1026642"/>
            <a:ext cx="1510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La pertinence</a:t>
            </a:r>
          </a:p>
          <a:p>
            <a:endParaRPr lang="fr-FR" sz="1800" b="1" dirty="0">
              <a:solidFill>
                <a:srgbClr val="9283C0"/>
              </a:solidFill>
              <a:latin typeface="Satisfy" panose="02000000000000000000" charset="0"/>
            </a:endParaRP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24791" y="1752776"/>
            <a:ext cx="12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L'actualité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45574" y="2398599"/>
            <a:ext cx="13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L'accessibilité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4790" y="3029361"/>
            <a:ext cx="151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La crédibilité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45573" y="3714727"/>
            <a:ext cx="134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9283C0"/>
                </a:solidFill>
                <a:latin typeface="Satisfy" panose="02000000000000000000" charset="0"/>
              </a:rPr>
              <a:t>La cohérence</a:t>
            </a:r>
          </a:p>
          <a:p>
            <a:endParaRPr lang="fr-FR" sz="1800" b="1" dirty="0">
              <a:solidFill>
                <a:srgbClr val="9283C0"/>
              </a:solidFill>
              <a:latin typeface="Satisfy" panose="02000000000000000000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45573" y="4449086"/>
            <a:ext cx="134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800" b="1" dirty="0">
              <a:solidFill>
                <a:srgbClr val="9283C0"/>
              </a:solidFill>
              <a:latin typeface="Satisfy" panose="02000000000000000000" charset="0"/>
            </a:endParaRPr>
          </a:p>
          <a:p>
            <a:endParaRPr lang="fr-FR" dirty="0"/>
          </a:p>
        </p:txBody>
      </p:sp>
      <p:sp>
        <p:nvSpPr>
          <p:cNvPr id="21" name="Google Shape;314;p38"/>
          <p:cNvSpPr/>
          <p:nvPr/>
        </p:nvSpPr>
        <p:spPr>
          <a:xfrm>
            <a:off x="401294" y="1014407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4;p38"/>
          <p:cNvSpPr/>
          <p:nvPr/>
        </p:nvSpPr>
        <p:spPr>
          <a:xfrm>
            <a:off x="411685" y="167370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4;p38"/>
          <p:cNvSpPr/>
          <p:nvPr/>
        </p:nvSpPr>
        <p:spPr>
          <a:xfrm>
            <a:off x="401294" y="2393242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14;p38"/>
          <p:cNvSpPr/>
          <p:nvPr/>
        </p:nvSpPr>
        <p:spPr>
          <a:xfrm>
            <a:off x="411685" y="3052535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14;p38"/>
          <p:cNvSpPr/>
          <p:nvPr/>
        </p:nvSpPr>
        <p:spPr>
          <a:xfrm>
            <a:off x="411685" y="3761692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ZoneTexte 15"/>
          <p:cNvSpPr txBox="1"/>
          <p:nvPr/>
        </p:nvSpPr>
        <p:spPr>
          <a:xfrm>
            <a:off x="3086101" y="440563"/>
            <a:ext cx="5507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Des articles écris par des chercheurs professionnelles</a:t>
            </a:r>
          </a:p>
          <a:p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086101" y="1045535"/>
            <a:ext cx="4509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Tout les articles parlent de covid-19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102961" y="1783406"/>
            <a:ext cx="329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Les données sont très récentes 2019-2021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119631" y="2429376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Facile</a:t>
            </a:r>
            <a:r>
              <a:rPr lang="fr-FR" dirty="0"/>
              <a:t> @</a:t>
            </a:r>
            <a:r>
              <a:rPr lang="fr-FR" sz="1600" dirty="0">
                <a:latin typeface="Satisfy" panose="02000000000000000000" charset="0"/>
              </a:rPr>
              <a:t>PubMed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102961" y="3025391"/>
            <a:ext cx="5655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PubMed est la première source de la littérature biomédical au monde</a:t>
            </a:r>
            <a:r>
              <a:rPr lang="fr-FR" dirty="0"/>
              <a:t>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102961" y="3730115"/>
            <a:ext cx="3124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Satisfy" panose="02000000000000000000" charset="0"/>
              </a:rPr>
              <a:t>Très cohérente  :    Champs -  </a:t>
            </a:r>
            <a:r>
              <a:rPr lang="fr-FR" dirty="0"/>
              <a:t>(</a:t>
            </a:r>
            <a:r>
              <a:rPr lang="fr-FR" sz="1600" dirty="0">
                <a:latin typeface="Satisfy" panose="02000000000000000000" charset="0"/>
              </a:rPr>
              <a:t>value</a:t>
            </a:r>
            <a:r>
              <a:rPr lang="fr-FR" dirty="0"/>
              <a:t>)</a:t>
            </a: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Text Mining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5345" y="1506220"/>
            <a:ext cx="6109970" cy="1999615"/>
          </a:xfrm>
        </p:spPr>
        <p:txBody>
          <a:bodyPr/>
          <a:lstStyle/>
          <a:p>
            <a:r>
              <a:rPr lang="fr-FR" altLang="en-US"/>
              <a:t>on a réalisé un script python pour obtenir un dictionnaire des données qui contient des mots et leurs occurence dans le titre et l'abstract 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pic>
        <p:nvPicPr>
          <p:cNvPr id="5" name="Image 4" descr="Capture d’écran (66)"/>
          <p:cNvPicPr>
            <a:picLocks noChangeAspect="1"/>
          </p:cNvPicPr>
          <p:nvPr/>
        </p:nvPicPr>
        <p:blipFill>
          <a:blip r:embed="rId2"/>
          <a:srcRect t="14377" r="49937" b="4680"/>
          <a:stretch>
            <a:fillRect/>
          </a:stretch>
        </p:blipFill>
        <p:spPr>
          <a:xfrm>
            <a:off x="676275" y="92075"/>
            <a:ext cx="7560945" cy="51117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 lang="en-GB"/>
          </a:p>
        </p:txBody>
      </p:sp>
      <p:pic>
        <p:nvPicPr>
          <p:cNvPr id="5" name="Image 4" descr="Capture d’écran (67)"/>
          <p:cNvPicPr>
            <a:picLocks noChangeAspect="1"/>
          </p:cNvPicPr>
          <p:nvPr/>
        </p:nvPicPr>
        <p:blipFill>
          <a:blip r:embed="rId2"/>
          <a:srcRect t="14242" r="50448" b="12637"/>
          <a:stretch>
            <a:fillRect/>
          </a:stretch>
        </p:blipFill>
        <p:spPr>
          <a:xfrm>
            <a:off x="356235" y="64770"/>
            <a:ext cx="7929880" cy="48958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Résultats: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pic>
        <p:nvPicPr>
          <p:cNvPr id="5" name="Image 4" descr="Capture d’écran (67)"/>
          <p:cNvPicPr>
            <a:picLocks noChangeAspect="1"/>
          </p:cNvPicPr>
          <p:nvPr/>
        </p:nvPicPr>
        <p:blipFill>
          <a:blip r:embed="rId2"/>
          <a:srcRect l="49987" t="55791" b="16139"/>
          <a:stretch>
            <a:fillRect/>
          </a:stretch>
        </p:blipFill>
        <p:spPr>
          <a:xfrm>
            <a:off x="286385" y="1937385"/>
            <a:ext cx="8666372" cy="2736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661750" y="933039"/>
            <a:ext cx="6110100" cy="2499482"/>
          </a:xfrm>
        </p:spPr>
        <p:txBody>
          <a:bodyPr/>
          <a:lstStyle/>
          <a:p>
            <a:pPr algn="ctr"/>
            <a:r>
              <a:rPr lang="fr-FR" altLang="en-US" dirty="0"/>
              <a:t>Fin</a:t>
            </a:r>
            <a:br>
              <a:rPr lang="fr-FR" altLang="en-US" dirty="0"/>
            </a:br>
            <a:br>
              <a:rPr lang="fr-FR" altLang="en-US" dirty="0"/>
            </a:br>
            <a:r>
              <a:rPr lang="fr-FR" altLang="en-US" dirty="0"/>
              <a:t>Merci pour votre attention</a:t>
            </a: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786720" y="140975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dirty="0"/>
              <a:t>Problème rencontré :</a:t>
            </a:r>
          </a:p>
        </p:txBody>
      </p:sp>
      <p:sp>
        <p:nvSpPr>
          <p:cNvPr id="87" name="Google Shape;87;p16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2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38" scaled="0"/>
              </a:gradFill>
              <a:latin typeface="Raleway;600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855300" y="81314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fr-FR" altLang="en-GB"/>
              <a:t>Probléme de l'abstract  1 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855345" y="1506220"/>
            <a:ext cx="6109970" cy="9347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fr-FR" altLang="en-GB" dirty="0"/>
              <a:t>- Abstract qui ne faisait pas partie de la data fournit par le fichier .csv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fr-FR" altLang="en-GB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3" name="Google Shape;98;p18"/>
          <p:cNvSpPr txBox="1"/>
          <p:nvPr/>
        </p:nvSpPr>
        <p:spPr>
          <a:xfrm>
            <a:off x="777195" y="256066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dirty="0"/>
              <a:t>Solution : </a:t>
            </a:r>
          </a:p>
        </p:txBody>
      </p:sp>
      <p:sp>
        <p:nvSpPr>
          <p:cNvPr id="2" name="Google Shape;99;p18"/>
          <p:cNvSpPr txBox="1"/>
          <p:nvPr/>
        </p:nvSpPr>
        <p:spPr>
          <a:xfrm>
            <a:off x="989965" y="3040380"/>
            <a:ext cx="6109970" cy="934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fr-FR" altLang="en-GB" dirty="0"/>
              <a:t>-Extraction de tout les abstract depuis le fichier PubMed.txt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fr-FR" altLang="en-GB" dirty="0"/>
          </a:p>
        </p:txBody>
      </p:sp>
      <p:sp>
        <p:nvSpPr>
          <p:cNvPr id="337" name="Google Shape;337;p38"/>
          <p:cNvSpPr/>
          <p:nvPr/>
        </p:nvSpPr>
        <p:spPr>
          <a:xfrm>
            <a:off x="520856" y="6499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346545" y="2332538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855300" y="81314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Probléme de l'abstract  2 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855345" y="1506220"/>
            <a:ext cx="6109970" cy="12369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fr-FR" altLang="en-GB" dirty="0"/>
              <a:t>-Abstract dans le fichier Pubmed.txt  est formulé sur plusieurs ligne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fr-FR" altLang="en-GB" dirty="0"/>
              <a:t>-</a:t>
            </a:r>
            <a:r>
              <a:rPr lang="fr-FR" altLang="en-GB" dirty="0" err="1"/>
              <a:t>PowerBi</a:t>
            </a:r>
            <a:r>
              <a:rPr lang="fr-FR" altLang="en-GB" dirty="0"/>
              <a:t> analyse les fichier ligne par ligne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fr-FR" altLang="en-GB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fr-FR" altLang="en-GB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3" name="Google Shape;98;p18"/>
          <p:cNvSpPr txBox="1"/>
          <p:nvPr/>
        </p:nvSpPr>
        <p:spPr>
          <a:xfrm>
            <a:off x="746715" y="292515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 panose="02000000000000000000"/>
              <a:buNone/>
              <a:defRPr sz="3200" b="0" i="0" u="none" strike="noStrike" cap="none">
                <a:solidFill>
                  <a:srgbClr val="9283C0"/>
                </a:solidFill>
                <a:latin typeface="Satisfy" panose="02000000000000000000"/>
                <a:ea typeface="Satisfy" panose="02000000000000000000"/>
                <a:cs typeface="Satisfy" panose="02000000000000000000"/>
                <a:sym typeface="Satisfy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Solution : </a:t>
            </a:r>
          </a:p>
        </p:txBody>
      </p:sp>
      <p:sp>
        <p:nvSpPr>
          <p:cNvPr id="2" name="Google Shape;99;p18"/>
          <p:cNvSpPr txBox="1"/>
          <p:nvPr/>
        </p:nvSpPr>
        <p:spPr>
          <a:xfrm>
            <a:off x="929005" y="3504565"/>
            <a:ext cx="6109970" cy="934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fr-FR" altLang="en-GB" dirty="0"/>
              <a:t>-Extraction des abstracts en supprimant les retours à la ligne </a:t>
            </a:r>
          </a:p>
        </p:txBody>
      </p:sp>
      <p:sp>
        <p:nvSpPr>
          <p:cNvPr id="337" name="Google Shape;337;p38"/>
          <p:cNvSpPr/>
          <p:nvPr/>
        </p:nvSpPr>
        <p:spPr>
          <a:xfrm>
            <a:off x="463071" y="63467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285585" y="274338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pic>
        <p:nvPicPr>
          <p:cNvPr id="6" name="Image 5" descr="Capture d’écran (55)"/>
          <p:cNvPicPr>
            <a:picLocks noChangeAspect="1"/>
          </p:cNvPicPr>
          <p:nvPr/>
        </p:nvPicPr>
        <p:blipFill>
          <a:blip r:embed="rId2"/>
          <a:srcRect t="2997" r="50701" b="25814"/>
          <a:stretch>
            <a:fillRect/>
          </a:stretch>
        </p:blipFill>
        <p:spPr>
          <a:xfrm>
            <a:off x="828675" y="99060"/>
            <a:ext cx="7594785" cy="5040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9695" y="3256915"/>
            <a:ext cx="2749550" cy="3962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dirty="0"/>
              <a:t>Résultat est un fichier qui contient l'abstract modifié</a:t>
            </a:r>
            <a:br>
              <a:rPr lang="fr-FR" altLang="en-GB" dirty="0"/>
            </a:br>
            <a:r>
              <a:rPr lang="fr-FR" altLang="en-GB" dirty="0"/>
              <a:t>-sans retour à la ligne - 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pic>
        <p:nvPicPr>
          <p:cNvPr id="2" name="Image 0" descr="Capture d’écran (54)"/>
          <p:cNvPicPr>
            <a:picLocks noChangeAspect="1"/>
          </p:cNvPicPr>
          <p:nvPr/>
        </p:nvPicPr>
        <p:blipFill>
          <a:blip r:embed="rId3"/>
          <a:srcRect l="37778" t="909" r="6136" b="7699"/>
          <a:stretch>
            <a:fillRect/>
          </a:stretch>
        </p:blipFill>
        <p:spPr>
          <a:xfrm>
            <a:off x="3395980" y="-103505"/>
            <a:ext cx="5641340" cy="51708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9105" y="3366135"/>
            <a:ext cx="1508125" cy="396240"/>
          </a:xfrm>
        </p:spPr>
        <p:txBody>
          <a:bodyPr/>
          <a:lstStyle/>
          <a:p>
            <a:r>
              <a:rPr lang="fr-FR" altLang="en-US"/>
              <a:t>Import des données dans Power BI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 lang="en-GB"/>
          </a:p>
        </p:txBody>
      </p:sp>
      <p:pic>
        <p:nvPicPr>
          <p:cNvPr id="6" name="Image 5" descr="Capture d’écran (50)"/>
          <p:cNvPicPr>
            <a:picLocks noChangeAspect="1"/>
          </p:cNvPicPr>
          <p:nvPr/>
        </p:nvPicPr>
        <p:blipFill>
          <a:blip r:embed="rId2"/>
          <a:srcRect l="11982" t="16442" r="31073" b="4478"/>
          <a:stretch>
            <a:fillRect/>
          </a:stretch>
        </p:blipFill>
        <p:spPr>
          <a:xfrm>
            <a:off x="2447290" y="0"/>
            <a:ext cx="6498089" cy="5076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lidesCarnival base template">
  <a:themeElements>
    <a:clrScheme name="Custom 347">
      <a:dk1>
        <a:srgbClr val="322B3A"/>
      </a:dk1>
      <a:lt1>
        <a:srgbClr val="FFFFFF"/>
      </a:lt1>
      <a:dk2>
        <a:srgbClr val="B6B4BE"/>
      </a:dk2>
      <a:lt2>
        <a:srgbClr val="F1ECEE"/>
      </a:lt2>
      <a:accent1>
        <a:srgbClr val="ECA3BD"/>
      </a:accent1>
      <a:accent2>
        <a:srgbClr val="B9A9E9"/>
      </a:accent2>
      <a:accent3>
        <a:srgbClr val="A1CAF3"/>
      </a:accent3>
      <a:accent4>
        <a:srgbClr val="A9E9D5"/>
      </a:accent4>
      <a:accent5>
        <a:srgbClr val="C3E299"/>
      </a:accent5>
      <a:accent6>
        <a:srgbClr val="F7DDAD"/>
      </a:accent6>
      <a:hlink>
        <a:srgbClr val="554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lidesCarnival base template">
  <a:themeElements>
    <a:clrScheme name="Custom 347">
      <a:dk1>
        <a:srgbClr val="322B3A"/>
      </a:dk1>
      <a:lt1>
        <a:srgbClr val="FFFFFF"/>
      </a:lt1>
      <a:dk2>
        <a:srgbClr val="B6B4BE"/>
      </a:dk2>
      <a:lt2>
        <a:srgbClr val="F1ECEE"/>
      </a:lt2>
      <a:accent1>
        <a:srgbClr val="ECA3BD"/>
      </a:accent1>
      <a:accent2>
        <a:srgbClr val="B9A9E9"/>
      </a:accent2>
      <a:accent3>
        <a:srgbClr val="A1CAF3"/>
      </a:accent3>
      <a:accent4>
        <a:srgbClr val="A9E9D5"/>
      </a:accent4>
      <a:accent5>
        <a:srgbClr val="C3E299"/>
      </a:accent5>
      <a:accent6>
        <a:srgbClr val="F7DDAD"/>
      </a:accent6>
      <a:hlink>
        <a:srgbClr val="554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505</Words>
  <Application>Microsoft Office PowerPoint</Application>
  <PresentationFormat>Affichage à l'écran (16:9)</PresentationFormat>
  <Paragraphs>94</Paragraphs>
  <Slides>34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Raleway Thin</vt:lpstr>
      <vt:lpstr>Calibri</vt:lpstr>
      <vt:lpstr>Satisfy</vt:lpstr>
      <vt:lpstr>Arial</vt:lpstr>
      <vt:lpstr>Raleway;600</vt:lpstr>
      <vt:lpstr>SlidesCarnival base template</vt:lpstr>
      <vt:lpstr>1_SlidesCarnival base template</vt:lpstr>
      <vt:lpstr>Projet power BI  Etat d'avancement      Prof. Haddadi Anass   </vt:lpstr>
      <vt:lpstr>Qualité des données</vt:lpstr>
      <vt:lpstr>Présentation PowerPoint</vt:lpstr>
      <vt:lpstr>Problème rencontré :</vt:lpstr>
      <vt:lpstr> Probléme de l'abstract  1 </vt:lpstr>
      <vt:lpstr>Probléme de l'abstract  2 </vt:lpstr>
      <vt:lpstr>Présentation PowerPoint</vt:lpstr>
      <vt:lpstr>Résultat est un fichier qui contient l'abstract modifié -sans retour à la ligne - </vt:lpstr>
      <vt:lpstr>Import des données dans Power BI</vt:lpstr>
      <vt:lpstr>On supprime les colonnes  PMID , AB</vt:lpstr>
      <vt:lpstr>Création du tableau Author Séparé </vt:lpstr>
      <vt:lpstr>fichier Avec juste </vt:lpstr>
      <vt:lpstr>Problème Tableau Author</vt:lpstr>
      <vt:lpstr>Nettoyer Author Data</vt:lpstr>
      <vt:lpstr>Présentation PowerPoint</vt:lpstr>
      <vt:lpstr>Présentation PowerPoint</vt:lpstr>
      <vt:lpstr>Le fichier Maintenant est bien structuré</vt:lpstr>
      <vt:lpstr>Voici à quoi ressemble la table author</vt:lpstr>
      <vt:lpstr>On délimite par | puis par la dernière occurrence de ‘,’ dans AD</vt:lpstr>
      <vt:lpstr> On a P.R. China contient un point dans le pays ce qui empêche l'utilisation du point comme délimiteur . On remplace toutes les occurrences de P.R. China Par China</vt:lpstr>
      <vt:lpstr>On délimite par un point </vt:lpstr>
      <vt:lpstr>Modélisation </vt:lpstr>
      <vt:lpstr>On ajoute une table qui contient FAU et PMID et on ajoute une colonne qui compte le nombre d'article réalisé par un auteur </vt:lpstr>
      <vt:lpstr>On peut savoir la distribution des authors dans le monde </vt:lpstr>
      <vt:lpstr>Diagramme qui représente le nombre d'article réalisé par un auteur</vt:lpstr>
      <vt:lpstr>Diagramme qui représente le nombre d'article réalisé par pays</vt:lpstr>
      <vt:lpstr>Diagramme qui représente le Journal ou Livre qui a publié le plus d’article</vt:lpstr>
      <vt:lpstr>Diagramme qui représente le nombre d’article publié par mois</vt:lpstr>
      <vt:lpstr>Diagramme qui représente chaque pays et le nombre de ses auteurs</vt:lpstr>
      <vt:lpstr>Text Mining</vt:lpstr>
      <vt:lpstr>Présentation PowerPoint</vt:lpstr>
      <vt:lpstr>Présentation PowerPoint</vt:lpstr>
      <vt:lpstr>Résultats:</vt:lpstr>
      <vt:lpstr>Fin  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power BI  </dc:title>
  <dc:creator/>
  <cp:lastModifiedBy>MACBOOK AIR</cp:lastModifiedBy>
  <cp:revision>16</cp:revision>
  <dcterms:created xsi:type="dcterms:W3CDTF">2020-12-12T20:07:00Z</dcterms:created>
  <dcterms:modified xsi:type="dcterms:W3CDTF">2020-12-17T12:38:43Z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1036-11.2.0.9669</vt:lpwstr>
  </property>
</Properties>
</file>